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33" r:id="rId1"/>
    <p:sldMasterId id="2147483734" r:id="rId2"/>
    <p:sldMasterId id="2147483735" r:id="rId3"/>
  </p:sldMasterIdLst>
  <p:notesMasterIdLst>
    <p:notesMasterId r:id="rId1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6" r:id="rId11"/>
    <p:sldId id="263" r:id="rId12"/>
    <p:sldId id="264" r:id="rId13"/>
    <p:sldId id="265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  <p15:guide id="6" pos="102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9FC892-3100-4B13-ACC5-5B4A4EEDD78D}">
  <a:tblStyle styleId="{BC9FC892-3100-4B13-ACC5-5B4A4EEDD7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20"/>
      </p:cViewPr>
      <p:guideLst>
        <p:guide pos="5533"/>
        <p:guide pos="397"/>
        <p:guide orient="horz" pos="3240"/>
        <p:guide orient="horz"/>
        <p:guide orient="horz" pos="510"/>
        <p:guide pos="10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0f7d84ce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0f7d84ce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>
          <a:extLst>
            <a:ext uri="{FF2B5EF4-FFF2-40B4-BE49-F238E27FC236}">
              <a16:creationId xmlns:a16="http://schemas.microsoft.com/office/drawing/2014/main" id="{0A8C07CF-302B-FA9B-0CC9-F93531D3F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>
            <a:extLst>
              <a:ext uri="{FF2B5EF4-FFF2-40B4-BE49-F238E27FC236}">
                <a16:creationId xmlns:a16="http://schemas.microsoft.com/office/drawing/2014/main" id="{5AACAD6E-70BD-2CD4-1D8E-9D2443966F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>
            <a:extLst>
              <a:ext uri="{FF2B5EF4-FFF2-40B4-BE49-F238E27FC236}">
                <a16:creationId xmlns:a16="http://schemas.microsoft.com/office/drawing/2014/main" id="{B91C36F0-EF72-6B60-3F97-63D10B3364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3078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{BC9FC892-3100-4B13-ACC5-5B4A4EEDD78D}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{BC9FC892-3100-4B13-ACC5-5B4A4EEDD78D}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7"/>
          <p:cNvSpPr/>
          <p:nvPr/>
        </p:nvSpPr>
        <p:spPr>
          <a:xfrm>
            <a:off x="606200" y="1441163"/>
            <a:ext cx="79386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7"/>
          <p:cNvSpPr txBox="1">
            <a:spLocks noGrp="1"/>
          </p:cNvSpPr>
          <p:nvPr>
            <p:ph type="subTitle" idx="1"/>
          </p:nvPr>
        </p:nvSpPr>
        <p:spPr>
          <a:xfrm>
            <a:off x="743675" y="1496071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krikun/1c-otus-vkrikun-fina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vakrikun/1c-otus-vkrikun-final/tree/master/doc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92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92"/>
          <p:cNvSpPr/>
          <p:nvPr/>
        </p:nvSpPr>
        <p:spPr>
          <a:xfrm>
            <a:off x="433125" y="553500"/>
            <a:ext cx="4161600" cy="415500"/>
          </a:xfrm>
          <a:prstGeom prst="roundRect">
            <a:avLst>
              <a:gd name="adj" fmla="val 16667"/>
            </a:avLst>
          </a:prstGeom>
          <a:solidFill>
            <a:srgbClr val="740FB4"/>
          </a:solidFill>
          <a:ln>
            <a:noFill/>
          </a:ln>
          <a:effectLst>
            <a:outerShdw blurRad="200025" dist="28575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92"/>
          <p:cNvSpPr txBox="1"/>
          <p:nvPr/>
        </p:nvSpPr>
        <p:spPr>
          <a:xfrm>
            <a:off x="433125" y="1890725"/>
            <a:ext cx="75843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 fontAlgn="base"/>
            <a:r>
              <a:rPr lang="ru-RU" sz="3600" b="1" i="0" dirty="0">
                <a:solidFill>
                  <a:srgbClr val="050505"/>
                </a:solidFill>
                <a:effectLst/>
                <a:latin typeface="Roboto" panose="02000000000000000000" pitchFamily="2" charset="0"/>
              </a:rPr>
              <a:t>Организация HR-системы для </a:t>
            </a:r>
            <a:br>
              <a:rPr lang="ru-RU" sz="3600" b="1" i="0" dirty="0">
                <a:solidFill>
                  <a:srgbClr val="050505"/>
                </a:solidFill>
                <a:effectLst/>
                <a:latin typeface="Roboto" panose="02000000000000000000" pitchFamily="2" charset="0"/>
              </a:rPr>
            </a:br>
            <a:r>
              <a:rPr lang="ru-RU" sz="3600" b="1" i="0" dirty="0">
                <a:solidFill>
                  <a:srgbClr val="050505"/>
                </a:solidFill>
                <a:effectLst/>
                <a:latin typeface="Roboto" panose="02000000000000000000" pitchFamily="2" charset="0"/>
              </a:rPr>
              <a:t>рекрутинга</a:t>
            </a:r>
          </a:p>
        </p:txBody>
      </p:sp>
      <p:sp>
        <p:nvSpPr>
          <p:cNvPr id="375" name="Google Shape;375;p92"/>
          <p:cNvSpPr txBox="1"/>
          <p:nvPr/>
        </p:nvSpPr>
        <p:spPr>
          <a:xfrm>
            <a:off x="572150" y="553500"/>
            <a:ext cx="4341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rgbClr val="F4F4F6"/>
                </a:solidFill>
                <a:latin typeface="Roboto Medium"/>
                <a:ea typeface="Roboto Medium"/>
                <a:cs typeface="Roboto Medium"/>
                <a:sym typeface="Roboto Medium"/>
              </a:rPr>
              <a:t>Архитектор 1С 08-24</a:t>
            </a:r>
            <a:endParaRPr sz="1500" dirty="0">
              <a:solidFill>
                <a:srgbClr val="F4F4F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76" name="Google Shape;376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57692" y="2698022"/>
            <a:ext cx="1520312" cy="2176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100"/>
          <p:cNvPicPr preferRelativeResize="0"/>
          <p:nvPr/>
        </p:nvPicPr>
        <p:blipFill rotWithShape="1">
          <a:blip r:embed="rId3">
            <a:alphaModFix/>
          </a:blip>
          <a:srcRect l="10873" b="29922"/>
          <a:stretch/>
        </p:blipFill>
        <p:spPr>
          <a:xfrm>
            <a:off x="-75950" y="0"/>
            <a:ext cx="9408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100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100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100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100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100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101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101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462" name="Google Shape;462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93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383" name="Google Shape;383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4"/>
          <p:cNvSpPr txBox="1">
            <a:spLocks noGrp="1"/>
          </p:cNvSpPr>
          <p:nvPr>
            <p:ph type="title"/>
          </p:nvPr>
        </p:nvSpPr>
        <p:spPr>
          <a:xfrm>
            <a:off x="500550" y="821224"/>
            <a:ext cx="8520600" cy="9007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>
              <a:buSzPts val="1100"/>
            </a:pPr>
            <a:r>
              <a:rPr lang="ru" sz="1600" dirty="0">
                <a:solidFill>
                  <a:schemeClr val="tx2">
                    <a:lumMod val="50000"/>
                  </a:schemeClr>
                </a:solidFill>
              </a:rPr>
              <a:t>Тема: </a:t>
            </a:r>
            <a:r>
              <a:rPr lang="ru-RU" sz="1600" dirty="0">
                <a:solidFill>
                  <a:schemeClr val="tx2">
                    <a:lumMod val="50000"/>
                  </a:schemeClr>
                </a:solidFill>
              </a:rPr>
              <a:t>Организация HR-системы для рекрутинга</a:t>
            </a:r>
            <a:br>
              <a:rPr lang="ru-RU" sz="1600" b="1" i="0" dirty="0">
                <a:solidFill>
                  <a:srgbClr val="050505"/>
                </a:solidFill>
                <a:effectLst/>
                <a:latin typeface="Roboto" panose="02000000000000000000" pitchFamily="2" charset="0"/>
              </a:rPr>
            </a:br>
            <a:br>
              <a:rPr lang="ru-RU" sz="1050" b="1" i="0" dirty="0">
                <a:solidFill>
                  <a:srgbClr val="050505"/>
                </a:solidFill>
                <a:effectLst/>
                <a:latin typeface="Roboto" panose="02000000000000000000" pitchFamily="2" charset="0"/>
              </a:rPr>
            </a:b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1" name="Google Shape;391;p94"/>
          <p:cNvSpPr txBox="1"/>
          <p:nvPr/>
        </p:nvSpPr>
        <p:spPr>
          <a:xfrm>
            <a:off x="3899475" y="2746326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Крикун Вадим</a:t>
            </a:r>
            <a:endParaRPr sz="2300" b="1" dirty="0">
              <a:solidFill>
                <a:srgbClr val="9857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94"/>
          <p:cNvSpPr txBox="1"/>
          <p:nvPr/>
        </p:nvSpPr>
        <p:spPr>
          <a:xfrm>
            <a:off x="3899475" y="3122226"/>
            <a:ext cx="493246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600" b="1" i="0" dirty="0">
                <a:solidFill>
                  <a:srgbClr val="2A3137"/>
                </a:solidFill>
                <a:effectLst/>
                <a:latin typeface="var(--bloko-font-family-header-override,ProximaNovaCond,&quot;Arial Narrow&quot;,&quot;Roboto Condensed&quot;,Arial,sans-serif)"/>
              </a:rPr>
              <a:t>Старший разработчик 1С</a:t>
            </a:r>
            <a:r>
              <a:rPr lang="ru-RU" sz="1600" b="1" dirty="0">
                <a:solidFill>
                  <a:srgbClr val="2A3137"/>
                </a:solidFill>
                <a:latin typeface="var(--bloko-font-family-header-override,ProximaNovaCond,&quot;Arial Narrow&quot;,&quot;Roboto Condensed&quot;,Arial,sans-serif)"/>
              </a:rPr>
              <a:t>.</a:t>
            </a:r>
            <a:r>
              <a:rPr lang="en-US" sz="1600" b="1" dirty="0">
                <a:solidFill>
                  <a:srgbClr val="2A3137"/>
                </a:solidFill>
                <a:latin typeface="var(--bloko-font-family-header-override,ProximaNovaCond,&quot;Arial Narrow&quot;,&quot;Roboto Condensed&quot;,Arial,sans-serif)"/>
              </a:rPr>
              <a:t> </a:t>
            </a:r>
            <a:r>
              <a:rPr lang="ru-RU" sz="1600" b="1" dirty="0">
                <a:solidFill>
                  <a:srgbClr val="2A3137"/>
                </a:solidFill>
                <a:latin typeface="var(--bloko-font-family-header-override,ProximaNovaCond,&quot;Arial Narrow&quot;,&quot;Roboto Condensed&quot;,Arial,sans-serif)"/>
              </a:rPr>
              <a:t>Опыт работы</a:t>
            </a:r>
            <a:r>
              <a:rPr lang="ru-RU" sz="1600" b="1" dirty="0">
                <a:solidFill>
                  <a:srgbClr val="2A31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1" dirty="0">
                <a:solidFill>
                  <a:srgbClr val="2A3137"/>
                </a:solidFill>
                <a:latin typeface="var(--bloko-font-family-header-override,ProximaNovaCond,&quot;Arial Narrow&quot;,&quot;Roboto Condensed&quot;,Arial,sans-serif)"/>
              </a:rPr>
              <a:t>8 лет.</a:t>
            </a:r>
          </a:p>
          <a:p>
            <a:pPr algn="l"/>
            <a:endParaRPr lang="ru-RU" sz="1600" b="1" i="0" dirty="0">
              <a:solidFill>
                <a:srgbClr val="2A3137"/>
              </a:solidFill>
              <a:effectLst/>
              <a:latin typeface="var(--bloko-font-family-header-override,ProximaNovaCond,&quot;Arial Narrow&quot;,&quot;Roboto Condensed&quot;,Arial,sans-serif)"/>
            </a:endParaRPr>
          </a:p>
        </p:txBody>
      </p:sp>
      <p:pic>
        <p:nvPicPr>
          <p:cNvPr id="11" name="Google Shape;390;p94">
            <a:extLst>
              <a:ext uri="{FF2B5EF4-FFF2-40B4-BE49-F238E27FC236}">
                <a16:creationId xmlns:a16="http://schemas.microsoft.com/office/drawing/2014/main" id="{30D338FA-1389-A2C4-CB9F-3775796C3581}"/>
              </a:ext>
            </a:extLst>
          </p:cNvPr>
          <p:cNvPicPr preferRelativeResize="0"/>
          <p:nvPr/>
        </p:nvPicPr>
        <p:blipFill rotWithShape="1">
          <a:blip r:embed="rId3"/>
          <a:srcRect t="794" b="794"/>
          <a:stretch/>
        </p:blipFill>
        <p:spPr>
          <a:xfrm>
            <a:off x="676721" y="2003576"/>
            <a:ext cx="2349900" cy="2318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95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398" name="Google Shape;398;p95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95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95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95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2" name="Google Shape;402;p95"/>
          <p:cNvCxnSpPr>
            <a:stCxn id="398" idx="1"/>
            <a:endCxn id="399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95"/>
          <p:cNvCxnSpPr>
            <a:stCxn id="399" idx="1"/>
            <a:endCxn id="400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95"/>
          <p:cNvCxnSpPr>
            <a:stCxn id="400" idx="1"/>
            <a:endCxn id="401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5" name="Google Shape;405;p95"/>
          <p:cNvCxnSpPr>
            <a:stCxn id="401" idx="1"/>
            <a:endCxn id="406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06" name="Google Shape;406;p95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96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 dirty="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12" name="Google Shape;412;p96"/>
          <p:cNvGraphicFramePr/>
          <p:nvPr>
            <p:extLst>
              <p:ext uri="{D42A27DB-BD31-4B8C-83A1-F6EECF244321}">
                <p14:modId xmlns:p14="http://schemas.microsoft.com/office/powerpoint/2010/main" val="4101468728"/>
              </p:ext>
            </p:extLst>
          </p:nvPr>
        </p:nvGraphicFramePr>
        <p:xfrm>
          <a:off x="952499" y="1941612"/>
          <a:ext cx="7701996" cy="2626083"/>
        </p:xfrm>
        <a:graphic>
          <a:graphicData uri="http://schemas.openxmlformats.org/drawingml/2006/table">
            <a:tbl>
              <a:tblPr>
                <a:noFill/>
                <a:tableStyleId>{BC9FC892-3100-4B13-ACC5-5B4A4EEDD78D}</a:tableStyleId>
              </a:tblPr>
              <a:tblGrid>
                <a:gridCol w="51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87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96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функциональность для подбора персонала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89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функциональность для проверки кандидата службой безопасности посредством обмена через RabbitMQ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6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подсистему оценки производительности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APDEX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6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автотестирование посредством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Vanessa Automation</a:t>
                      </a:r>
                      <a:endParaRPr lang="ru-RU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6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r>
                        <a:rPr lang="ru" sz="14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-US" sz="14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lang="ru" sz="14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b="0" i="0" u="none" strike="noStrike" cap="none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Закрепить знания и навыки полученные на курсе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13" name="Google Shape;413;p96"/>
          <p:cNvSpPr/>
          <p:nvPr/>
        </p:nvSpPr>
        <p:spPr>
          <a:xfrm>
            <a:off x="1628250" y="1139345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реализовать 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MVP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</a:rPr>
              <a:t>HR-системы для рекрутинга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на базе 1С:БСП</a:t>
            </a:r>
            <a:endParaRPr sz="1500" dirty="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97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использовались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425" name="Google Shape;425;p97"/>
          <p:cNvGraphicFramePr/>
          <p:nvPr>
            <p:extLst>
              <p:ext uri="{D42A27DB-BD31-4B8C-83A1-F6EECF244321}">
                <p14:modId xmlns:p14="http://schemas.microsoft.com/office/powerpoint/2010/main" val="1741217834"/>
              </p:ext>
            </p:extLst>
          </p:nvPr>
        </p:nvGraphicFramePr>
        <p:xfrm>
          <a:off x="935621" y="1184266"/>
          <a:ext cx="7272757" cy="3341474"/>
        </p:xfrm>
        <a:graphic>
          <a:graphicData uri="http://schemas.openxmlformats.org/drawingml/2006/table">
            <a:tbl>
              <a:tblPr>
                <a:noFill/>
                <a:tableStyleId>{BC9FC892-3100-4B13-ACC5-5B4A4EEDD78D}</a:tableStyleId>
              </a:tblPr>
              <a:tblGrid>
                <a:gridCol w="698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4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16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Конфигуратор 1С</a:t>
                      </a: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16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Хранилище,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GIT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Github.com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16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r>
                        <a:rPr lang="ru" sz="16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Vanessa Automation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5500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endParaRPr lang="ru"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16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552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br>
              <a:rPr lang="ru" sz="3000" dirty="0"/>
            </a:br>
            <a:br>
              <a:rPr lang="ru" sz="3000" dirty="0"/>
            </a:br>
            <a:r>
              <a:rPr lang="ru" sz="1800" dirty="0"/>
              <a:t>Реализован </a:t>
            </a:r>
            <a:r>
              <a:rPr lang="en-US" sz="1800" dirty="0"/>
              <a:t>MVP </a:t>
            </a:r>
            <a:r>
              <a:rPr lang="ru-RU" sz="1800" dirty="0"/>
              <a:t>функционал</a:t>
            </a:r>
            <a:r>
              <a:rPr lang="en-US" sz="1800" dirty="0"/>
              <a:t> HR-</a:t>
            </a:r>
            <a:r>
              <a:rPr lang="ru-RU" sz="1800" dirty="0"/>
              <a:t>системы</a:t>
            </a:r>
            <a:br>
              <a:rPr lang="ru-RU" sz="1800" dirty="0"/>
            </a:br>
            <a:br>
              <a:rPr lang="ru-RU" sz="1800" dirty="0"/>
            </a:br>
            <a:r>
              <a:rPr lang="ru-RU" sz="1600" dirty="0">
                <a:hlinkClick r:id="rId3"/>
              </a:rPr>
              <a:t>Репозитарий на </a:t>
            </a:r>
            <a:r>
              <a:rPr lang="en-US" sz="1600" dirty="0">
                <a:hlinkClick r:id="rId3"/>
              </a:rPr>
              <a:t>Github</a:t>
            </a:r>
            <a:br>
              <a:rPr lang="en-US" sz="1600" dirty="0"/>
            </a:br>
            <a:br>
              <a:rPr lang="en-US" sz="1600" dirty="0"/>
            </a:br>
            <a:r>
              <a:rPr lang="ru-RU" sz="1600" dirty="0">
                <a:hlinkClick r:id="rId4"/>
              </a:rPr>
              <a:t>Документация по проекту (BPMN, C4, ER-диаграммы)</a:t>
            </a:r>
            <a:br>
              <a:rPr lang="ru" sz="2400" dirty="0"/>
            </a:br>
            <a:endParaRPr sz="3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>
          <a:extLst>
            <a:ext uri="{FF2B5EF4-FFF2-40B4-BE49-F238E27FC236}">
              <a16:creationId xmlns:a16="http://schemas.microsoft.com/office/drawing/2014/main" id="{9C4BE1F8-05E5-7CDC-9108-606359C24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>
            <a:extLst>
              <a:ext uri="{FF2B5EF4-FFF2-40B4-BE49-F238E27FC236}">
                <a16:creationId xmlns:a16="http://schemas.microsoft.com/office/drawing/2014/main" id="{890E395A-E7CD-5BC8-2864-DD35E44711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552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Архитектура в нотации </a:t>
            </a:r>
            <a:r>
              <a:rPr lang="en-US" sz="3000" dirty="0"/>
              <a:t>C4</a:t>
            </a:r>
            <a:br>
              <a:rPr lang="ru" sz="3000" dirty="0"/>
            </a:br>
            <a:endParaRPr sz="3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618543-50EE-43D9-286A-08009478D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00" y="1056252"/>
            <a:ext cx="6968836" cy="390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8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9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 dirty="0"/>
              <a:t>Выводы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439" name="Google Shape;439;p99"/>
          <p:cNvGraphicFramePr/>
          <p:nvPr>
            <p:extLst>
              <p:ext uri="{D42A27DB-BD31-4B8C-83A1-F6EECF244321}">
                <p14:modId xmlns:p14="http://schemas.microsoft.com/office/powerpoint/2010/main" val="47712983"/>
              </p:ext>
            </p:extLst>
          </p:nvPr>
        </p:nvGraphicFramePr>
        <p:xfrm>
          <a:off x="952500" y="1718400"/>
          <a:ext cx="7239000" cy="1706760"/>
        </p:xfrm>
        <a:graphic>
          <a:graphicData uri="http://schemas.openxmlformats.org/drawingml/2006/table">
            <a:tbl>
              <a:tblPr>
                <a:noFill/>
                <a:tableStyleId>{BC9FC892-3100-4B13-ACC5-5B4A4EEDD78D}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Реализован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MVP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HR-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системы для подбора персонала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2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Реализован обмен через RabbitMQ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Внедрена оценка производительности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APDEX</a:t>
                      </a:r>
                      <a:endParaRPr lang="ru-RU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Реализовано автотестирование посредством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Vanessa Automation</a:t>
                      </a:r>
                      <a:endParaRPr lang="ru-RU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211</Words>
  <Application>Microsoft Office PowerPoint</Application>
  <PresentationFormat>Экран (16:9)</PresentationFormat>
  <Paragraphs>55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Arial</vt:lpstr>
      <vt:lpstr>Courier New</vt:lpstr>
      <vt:lpstr>Roboto</vt:lpstr>
      <vt:lpstr>Roboto Medium</vt:lpstr>
      <vt:lpstr>Times New Roman</vt:lpstr>
      <vt:lpstr>var(--bloko-font-family-header-override,ProximaNovaCond,"Arial Narrow","Roboto Condensed",Arial,sans-serif)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Организация HR-системы для рекрутинга     </vt:lpstr>
      <vt:lpstr>План защиты</vt:lpstr>
      <vt:lpstr>Презентация PowerPoint</vt:lpstr>
      <vt:lpstr>Какие технологии использовались </vt:lpstr>
      <vt:lpstr>Что получилось  Реализован MVP функционал HR-системы  Репозитарий на Github  Документация по проекту (BPMN, C4, ER-диаграммы) </vt:lpstr>
      <vt:lpstr>Архитектура в нотации C4 </vt:lpstr>
      <vt:lpstr>Выводы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Vadim Krikun</cp:lastModifiedBy>
  <cp:revision>21</cp:revision>
  <dcterms:modified xsi:type="dcterms:W3CDTF">2025-01-19T10:10:13Z</dcterms:modified>
</cp:coreProperties>
</file>